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exend SemiBold"/>
      <p:regular r:id="rId15"/>
      <p:bold r:id="rId16"/>
    </p:embeddedFont>
    <p:embeddedFont>
      <p:font typeface="Lexend Light"/>
      <p:regular r:id="rId17"/>
      <p:bold r:id="rId18"/>
    </p:embeddedFont>
    <p:embeddedFont>
      <p:font typeface="Lexend Medium"/>
      <p:regular r:id="rId19"/>
      <p:bold r:id="rId20"/>
    </p:embeddedFont>
    <p:embeddedFont>
      <p:font typeface="Lexend"/>
      <p:regular r:id="rId21"/>
      <p:bold r:id="rId22"/>
    </p:embeddedFont>
    <p:embeddedFont>
      <p:font typeface="Lexend Thin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exendMedium-bold.fntdata"/><Relationship Id="rId11" Type="http://schemas.openxmlformats.org/officeDocument/2006/relationships/slide" Target="slides/slide6.xml"/><Relationship Id="rId22" Type="http://schemas.openxmlformats.org/officeDocument/2006/relationships/font" Target="fonts/Lexend-bold.fntdata"/><Relationship Id="rId10" Type="http://schemas.openxmlformats.org/officeDocument/2006/relationships/slide" Target="slides/slide5.xml"/><Relationship Id="rId21" Type="http://schemas.openxmlformats.org/officeDocument/2006/relationships/font" Target="fonts/Lexend-regular.fntdata"/><Relationship Id="rId13" Type="http://schemas.openxmlformats.org/officeDocument/2006/relationships/slide" Target="slides/slide8.xml"/><Relationship Id="rId24" Type="http://schemas.openxmlformats.org/officeDocument/2006/relationships/font" Target="fonts/LexendThin-bold.fntdata"/><Relationship Id="rId12" Type="http://schemas.openxmlformats.org/officeDocument/2006/relationships/slide" Target="slides/slide7.xml"/><Relationship Id="rId23" Type="http://schemas.openxmlformats.org/officeDocument/2006/relationships/font" Target="fonts/LexendThin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xend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LexendLight-regular.fntdata"/><Relationship Id="rId16" Type="http://schemas.openxmlformats.org/officeDocument/2006/relationships/font" Target="fonts/LexendSemiBol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exendMedium-regular.fntdata"/><Relationship Id="rId6" Type="http://schemas.openxmlformats.org/officeDocument/2006/relationships/slide" Target="slides/slide1.xml"/><Relationship Id="rId18" Type="http://schemas.openxmlformats.org/officeDocument/2006/relationships/font" Target="fonts/LexendLigh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26be2311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26be2311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57e8d082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57e8d082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26be23116c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26be23116c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6be23116c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6be23116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26be23116c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26be23116c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6be23116c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6be23116c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6be23116c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26be23116c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26be23116c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26be23116c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6be23116c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26be23116c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025" y="744575"/>
            <a:ext cx="3339825" cy="189792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18525" y="2885650"/>
            <a:ext cx="3339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exend"/>
              <a:buNone/>
              <a:defRPr sz="15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Bright Blue/ White">
  <p:cSld name="CUSTOM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558AFF"/>
          </a:solidFill>
          <a:ln cap="flat" cmpd="sng" w="9525">
            <a:solidFill>
              <a:srgbClr val="558A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1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Light Blue">
  <p:cSld name="CUSTOM_2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8DC1FF"/>
          </a:solidFill>
          <a:ln cap="flat" cmpd="sng" w="9525">
            <a:solidFill>
              <a:srgbClr val="8DC1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2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Bright Blue/ Dark Blue">
  <p:cSld name="CUSTOM_2_1">
    <p:bg>
      <p:bgPr>
        <a:solidFill>
          <a:srgbClr val="15124C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558AFF"/>
          </a:solidFill>
          <a:ln cap="flat" cmpd="sng" w="9525">
            <a:solidFill>
              <a:srgbClr val="8DC1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rt Hook Light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/>
        </p:nvSpPr>
        <p:spPr>
          <a:xfrm>
            <a:off x="5614200" y="-6637"/>
            <a:ext cx="3529800" cy="5143500"/>
          </a:xfrm>
          <a:prstGeom prst="rect">
            <a:avLst/>
          </a:prstGeom>
          <a:solidFill>
            <a:srgbClr val="55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99584" y="-13275"/>
            <a:ext cx="4844541" cy="51567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rt Hook Dark">
  <p:cSld name="CUSTOM_3">
    <p:bg>
      <p:bgPr>
        <a:solidFill>
          <a:srgbClr val="15124C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5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4302700" y="-9825"/>
            <a:ext cx="4841300" cy="51533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5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are">
  <p:cSld name="CUSTOM_4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 b="6067" l="0" r="0" t="1868"/>
          <a:stretch/>
        </p:blipFill>
        <p:spPr>
          <a:xfrm>
            <a:off x="0" y="0"/>
            <a:ext cx="93099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17"/>
          <p:cNvSpPr/>
          <p:nvPr/>
        </p:nvSpPr>
        <p:spPr>
          <a:xfrm>
            <a:off x="1358814" y="1783486"/>
            <a:ext cx="7553111" cy="6695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15124C"/>
                </a:solidFill>
                <a:latin typeface="Poppins;500"/>
              </a:rPr>
              <a:t>Cybersmart Challenge</a:t>
            </a:r>
          </a:p>
        </p:txBody>
      </p:sp>
      <p:pic>
        <p:nvPicPr>
          <p:cNvPr id="66" name="Google Shape;66;p17"/>
          <p:cNvPicPr preferRelativeResize="0"/>
          <p:nvPr/>
        </p:nvPicPr>
        <p:blipFill rotWithShape="1">
          <a:blip r:embed="rId2">
            <a:alphaModFix/>
          </a:blip>
          <a:srcRect b="0" l="0" r="78018" t="0"/>
          <a:stretch/>
        </p:blipFill>
        <p:spPr>
          <a:xfrm>
            <a:off x="209450" y="1514873"/>
            <a:ext cx="943226" cy="98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7"/>
          <p:cNvPicPr preferRelativeResize="0"/>
          <p:nvPr/>
        </p:nvPicPr>
        <p:blipFill rotWithShape="1">
          <a:blip r:embed="rId3">
            <a:alphaModFix/>
          </a:blip>
          <a:srcRect b="15860" l="0" r="0" t="0"/>
          <a:stretch/>
        </p:blipFill>
        <p:spPr>
          <a:xfrm>
            <a:off x="8206475" y="111075"/>
            <a:ext cx="825251" cy="9108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7"/>
          <p:cNvSpPr/>
          <p:nvPr/>
        </p:nvSpPr>
        <p:spPr>
          <a:xfrm rot="10800000">
            <a:off x="691950" y="3447725"/>
            <a:ext cx="7760100" cy="7974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151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7"/>
          <p:cNvGrpSpPr/>
          <p:nvPr/>
        </p:nvGrpSpPr>
        <p:grpSpPr>
          <a:xfrm>
            <a:off x="7632261" y="3553550"/>
            <a:ext cx="574210" cy="585743"/>
            <a:chOff x="5233350" y="2291950"/>
            <a:chExt cx="1273475" cy="1299052"/>
          </a:xfrm>
        </p:grpSpPr>
        <p:sp>
          <p:nvSpPr>
            <p:cNvPr id="70" name="Google Shape;70;p17"/>
            <p:cNvSpPr/>
            <p:nvPr/>
          </p:nvSpPr>
          <p:spPr>
            <a:xfrm>
              <a:off x="5233350" y="2291950"/>
              <a:ext cx="999600" cy="1020900"/>
            </a:xfrm>
            <a:prstGeom prst="donut">
              <a:avLst>
                <a:gd fmla="val 14495" name="adj"/>
              </a:avLst>
            </a:prstGeom>
            <a:solidFill>
              <a:srgbClr val="1512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7"/>
            <p:cNvSpPr/>
            <p:nvPr/>
          </p:nvSpPr>
          <p:spPr>
            <a:xfrm rot="-2700000">
              <a:off x="6150017" y="3010608"/>
              <a:ext cx="164614" cy="611789"/>
            </a:xfrm>
            <a:prstGeom prst="roundRect">
              <a:avLst>
                <a:gd fmla="val 46429" name="adj"/>
              </a:avLst>
            </a:prstGeom>
            <a:solidFill>
              <a:srgbClr val="1512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17"/>
          <p:cNvSpPr txBox="1"/>
          <p:nvPr>
            <p:ph type="ctrTitle"/>
          </p:nvPr>
        </p:nvSpPr>
        <p:spPr>
          <a:xfrm>
            <a:off x="847825" y="3553625"/>
            <a:ext cx="6669600" cy="58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025" y="744575"/>
            <a:ext cx="3339825" cy="189792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18525" y="2885650"/>
            <a:ext cx="3339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exend"/>
              <a:buNone/>
              <a:defRPr sz="15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tx">
  <p:cSld name="TITLE_AND_BODY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">
  <p:cSld name="TITLE_AND_BODY_2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Dark Blue">
  <p:cSld name="CUSTOM_5_1">
    <p:bg>
      <p:bgPr>
        <a:solidFill>
          <a:srgbClr val="15124C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/>
        </p:nvSpPr>
        <p:spPr>
          <a:xfrm>
            <a:off x="6489800" y="4322775"/>
            <a:ext cx="2349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FFFF"/>
                </a:solidFill>
                <a:latin typeface="Lexend Light"/>
                <a:ea typeface="Lexend Light"/>
                <a:cs typeface="Lexend Light"/>
                <a:sym typeface="Lexend Light"/>
              </a:rPr>
              <a:t>Connected</a:t>
            </a:r>
            <a:endParaRPr sz="1500">
              <a:solidFill>
                <a:srgbClr val="FFFFFF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FFFF"/>
                </a:solidFill>
                <a:latin typeface="Lexend Medium"/>
                <a:ea typeface="Lexend Medium"/>
                <a:cs typeface="Lexend Medium"/>
                <a:sym typeface="Lexend Medium"/>
              </a:rPr>
              <a:t>Communities</a:t>
            </a:r>
            <a:endParaRPr sz="1500">
              <a:solidFill>
                <a:srgbClr val="FFFFFF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pic>
        <p:nvPicPr>
          <p:cNvPr id="27" name="Google Shape;2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0025" y="4405825"/>
            <a:ext cx="1368350" cy="37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right Blue">
  <p:cSld name="CUSTOM_5_1_1">
    <p:bg>
      <p:bgPr>
        <a:solidFill>
          <a:srgbClr val="558A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 Blue">
  <p:cSld name="CUSTOM_5_1_1_1">
    <p:bg>
      <p:bgPr>
        <a:solidFill>
          <a:srgbClr val="8DC1F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Dark Blue/ White">
  <p:cSld name="CUSTOM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15124C"/>
          </a:solidFill>
          <a:ln cap="flat" cmpd="sng" w="9525">
            <a:solidFill>
              <a:srgbClr val="151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0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exend Light"/>
              <a:buChar char="●"/>
              <a:defRPr sz="18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●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●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58A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ctrTitle"/>
          </p:nvPr>
        </p:nvSpPr>
        <p:spPr>
          <a:xfrm>
            <a:off x="924025" y="3553625"/>
            <a:ext cx="6669600" cy="58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Looking after your device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442925" y="219700"/>
            <a:ext cx="8520600" cy="8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/>
              <a:t>Complete the </a:t>
            </a:r>
            <a:r>
              <a:rPr lang="en-GB" sz="2020"/>
              <a:t>statements</a:t>
            </a:r>
            <a:r>
              <a:rPr lang="en-GB" sz="2020"/>
              <a:t> about the Kawa of Care for your device by matching section A and B.</a:t>
            </a:r>
            <a:endParaRPr sz="2020"/>
          </a:p>
        </p:txBody>
      </p:sp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442925" y="1263650"/>
            <a:ext cx="3912900" cy="3238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Section A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If you leave the classroom or home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Work near a wall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No food or drink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Keep your </a:t>
            </a:r>
            <a:r>
              <a:rPr lang="en-GB"/>
              <a:t>device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If you are </a:t>
            </a:r>
            <a:r>
              <a:rPr lang="en-GB"/>
              <a:t>working</a:t>
            </a:r>
            <a:r>
              <a:rPr lang="en-GB"/>
              <a:t> on the floor</a:t>
            </a:r>
            <a:endParaRPr/>
          </a:p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4786325" y="1263650"/>
            <a:ext cx="3912900" cy="3238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Section B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if you are charging your device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</a:t>
            </a:r>
            <a:r>
              <a:rPr lang="en-GB"/>
              <a:t>s allowed near your device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r>
              <a:rPr lang="en-GB"/>
              <a:t>way from the edges of tables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r>
              <a:rPr lang="en-GB"/>
              <a:t>hoose a space where </a:t>
            </a:r>
            <a:r>
              <a:rPr lang="en-GB"/>
              <a:t>people</a:t>
            </a:r>
            <a:r>
              <a:rPr lang="en-GB"/>
              <a:t> can see you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l</a:t>
            </a:r>
            <a:r>
              <a:rPr lang="en-GB"/>
              <a:t>ock your device in a safe place</a:t>
            </a:r>
            <a:endParaRPr/>
          </a:p>
        </p:txBody>
      </p:sp>
      <p:sp>
        <p:nvSpPr>
          <p:cNvPr id="85" name="Google Shape;85;p19"/>
          <p:cNvSpPr/>
          <p:nvPr/>
        </p:nvSpPr>
        <p:spPr>
          <a:xfrm>
            <a:off x="-1880425" y="590675"/>
            <a:ext cx="1804800" cy="3128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You can draw an arrow to match the sentence starter in Section A to the end of the sentence in Section B</a:t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86" name="Google Shape;86;p19"/>
          <p:cNvCxnSpPr/>
          <p:nvPr/>
        </p:nvCxnSpPr>
        <p:spPr>
          <a:xfrm>
            <a:off x="-697325" y="1503075"/>
            <a:ext cx="10728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st food vector image | Public domain vectors" id="91" name="Google Shape;91;p20"/>
          <p:cNvPicPr preferRelativeResize="0"/>
          <p:nvPr/>
        </p:nvPicPr>
        <p:blipFill rotWithShape="1">
          <a:blip r:embed="rId3">
            <a:alphaModFix/>
          </a:blip>
          <a:srcRect b="11339" l="0" r="0" t="0"/>
          <a:stretch/>
        </p:blipFill>
        <p:spPr>
          <a:xfrm>
            <a:off x="3281500" y="2846600"/>
            <a:ext cx="2431500" cy="21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93" name="Google Shape;93;p20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eat and drink around your device?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4" name="Google Shape;94;p20"/>
          <p:cNvSpPr/>
          <p:nvPr/>
        </p:nvSpPr>
        <p:spPr>
          <a:xfrm>
            <a:off x="517002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When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working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on the floor, should you stay away from where others are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walking?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1" name="Google Shape;101;p21"/>
          <p:cNvSpPr/>
          <p:nvPr/>
        </p:nvSpPr>
        <p:spPr>
          <a:xfrm>
            <a:off x="168887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Yes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descr="Royalty-Free photo: Person wearing unpaired black dress shoe | PickPik"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0525" y="3269800"/>
            <a:ext cx="2201467" cy="16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When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charging your device, should the cable be lying on the floor?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9" name="Google Shape;109;p22"/>
          <p:cNvSpPr/>
          <p:nvPr/>
        </p:nvSpPr>
        <p:spPr>
          <a:xfrm>
            <a:off x="517002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 rotWithShape="1">
          <a:blip r:embed="rId3">
            <a:alphaModFix/>
          </a:blip>
          <a:srcRect b="0" l="18002" r="18002" t="0"/>
          <a:stretch/>
        </p:blipFill>
        <p:spPr>
          <a:xfrm>
            <a:off x="3240525" y="3269800"/>
            <a:ext cx="2201467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Do you use one hand to carry your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device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7" name="Google Shape;117;p23"/>
          <p:cNvSpPr/>
          <p:nvPr/>
        </p:nvSpPr>
        <p:spPr>
          <a:xfrm>
            <a:off x="517002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3">
            <a:alphaModFix/>
          </a:blip>
          <a:srcRect b="12495" l="0" r="0" t="12502"/>
          <a:stretch/>
        </p:blipFill>
        <p:spPr>
          <a:xfrm>
            <a:off x="3240525" y="3269800"/>
            <a:ext cx="2201468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carry your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device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by the lid?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5" name="Google Shape;125;p24"/>
          <p:cNvSpPr/>
          <p:nvPr/>
        </p:nvSpPr>
        <p:spPr>
          <a:xfrm>
            <a:off x="517002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26" name="Google Shape;126;p24"/>
          <p:cNvPicPr preferRelativeResize="0"/>
          <p:nvPr/>
        </p:nvPicPr>
        <p:blipFill rotWithShape="1">
          <a:blip r:embed="rId3">
            <a:alphaModFix/>
          </a:blip>
          <a:srcRect b="0" l="12400" r="12400" t="0"/>
          <a:stretch/>
        </p:blipFill>
        <p:spPr>
          <a:xfrm>
            <a:off x="3240525" y="3269800"/>
            <a:ext cx="2201468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3225" y="3019500"/>
            <a:ext cx="1934575" cy="193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always carry your device in its bag when you are outside?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4" name="Google Shape;134;p25"/>
          <p:cNvSpPr/>
          <p:nvPr/>
        </p:nvSpPr>
        <p:spPr>
          <a:xfrm>
            <a:off x="1688875" y="231520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Yes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475725" y="1352675"/>
            <a:ext cx="84168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Share your </a:t>
            </a: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 with your teacher before posting on your blog.</a:t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Discuss your quiz answers with your peers to share your ideas about looking after you device.</a:t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naiakalani">
  <a:themeElements>
    <a:clrScheme name="Simple Light">
      <a:dk1>
        <a:srgbClr val="000000"/>
      </a:dk1>
      <a:lt1>
        <a:srgbClr val="FFFFFF"/>
      </a:lt1>
      <a:dk2>
        <a:srgbClr val="15124C"/>
      </a:dk2>
      <a:lt2>
        <a:srgbClr val="8DC1FF"/>
      </a:lt2>
      <a:accent1>
        <a:srgbClr val="15124C"/>
      </a:accent1>
      <a:accent2>
        <a:srgbClr val="558AFF"/>
      </a:accent2>
      <a:accent3>
        <a:srgbClr val="8DC1FF"/>
      </a:accent3>
      <a:accent4>
        <a:srgbClr val="000000"/>
      </a:accent4>
      <a:accent5>
        <a:srgbClr val="FFFFFF"/>
      </a:accent5>
      <a:accent6>
        <a:srgbClr val="8DC1FF"/>
      </a:accent6>
      <a:hlink>
        <a:srgbClr val="558A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